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71" r:id="rId3"/>
    <p:sldId id="259" r:id="rId4"/>
    <p:sldId id="260" r:id="rId5"/>
    <p:sldId id="261" r:id="rId6"/>
    <p:sldId id="262" r:id="rId7"/>
    <p:sldId id="263" r:id="rId8"/>
    <p:sldId id="264" r:id="rId9"/>
    <p:sldId id="265" r:id="rId10"/>
    <p:sldId id="266" r:id="rId11"/>
    <p:sldId id="267" r:id="rId12"/>
    <p:sldId id="268" r:id="rId13"/>
    <p:sldId id="272" r:id="rId14"/>
    <p:sldId id="269" r:id="rId15"/>
    <p:sldId id="270"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3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IN"/>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p>
            <a:fld id="{2C23FEEE-BD56-4B1A-A2C3-52CA0C583D20}" type="datetimeFigureOut">
              <a:rPr lang="en-US" smtClean="0"/>
              <a:t>12/20/2016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CAC119BA-1E79-459D-8908-E216F13E9A27}" type="slidenum">
              <a:rPr lang="en-IN" smtClean="0"/>
              <a:t>‹#›</a:t>
            </a:fld>
            <a:endParaRPr lang="en-I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2C23FEEE-BD56-4B1A-A2C3-52CA0C583D20}" type="datetimeFigureOut">
              <a:rPr lang="en-US" smtClean="0"/>
              <a:t>12/20/2016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CAC119BA-1E79-459D-8908-E216F13E9A27}" type="slidenum">
              <a:rPr lang="en-IN" smtClean="0"/>
              <a:t>‹#›</a:t>
            </a:fld>
            <a:endParaRPr lang="en-I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2C23FEEE-BD56-4B1A-A2C3-52CA0C583D20}" type="datetimeFigureOut">
              <a:rPr lang="en-US" smtClean="0"/>
              <a:t>12/20/2016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CAC119BA-1E79-459D-8908-E216F13E9A27}" type="slidenum">
              <a:rPr lang="en-IN" smtClean="0"/>
              <a:t>‹#›</a:t>
            </a:fld>
            <a:endParaRPr lang="en-I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2C23FEEE-BD56-4B1A-A2C3-52CA0C583D20}" type="datetimeFigureOut">
              <a:rPr lang="en-US" smtClean="0"/>
              <a:t>12/20/2016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CAC119BA-1E79-459D-8908-E216F13E9A27}" type="slidenum">
              <a:rPr lang="en-IN" smtClean="0"/>
              <a:t>‹#›</a:t>
            </a:fld>
            <a:endParaRPr lang="en-I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C23FEEE-BD56-4B1A-A2C3-52CA0C583D20}" type="datetimeFigureOut">
              <a:rPr lang="en-US" smtClean="0"/>
              <a:t>12/20/2016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CAC119BA-1E79-459D-8908-E216F13E9A27}" type="slidenum">
              <a:rPr lang="en-IN" smtClean="0"/>
              <a:t>‹#›</a:t>
            </a:fld>
            <a:endParaRPr lang="en-I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p:txBody>
          <a:bodyPr/>
          <a:lstStyle/>
          <a:p>
            <a:fld id="{2C23FEEE-BD56-4B1A-A2C3-52CA0C583D20}" type="datetimeFigureOut">
              <a:rPr lang="en-US" smtClean="0"/>
              <a:t>12/20/2016</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CAC119BA-1E79-459D-8908-E216F13E9A27}" type="slidenum">
              <a:rPr lang="en-IN" smtClean="0"/>
              <a:t>‹#›</a:t>
            </a:fld>
            <a:endParaRPr lang="en-I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6"/>
          <p:cNvSpPr>
            <a:spLocks noGrp="1"/>
          </p:cNvSpPr>
          <p:nvPr>
            <p:ph type="dt" sz="half" idx="10"/>
          </p:nvPr>
        </p:nvSpPr>
        <p:spPr/>
        <p:txBody>
          <a:bodyPr/>
          <a:lstStyle/>
          <a:p>
            <a:fld id="{2C23FEEE-BD56-4B1A-A2C3-52CA0C583D20}" type="datetimeFigureOut">
              <a:rPr lang="en-US" smtClean="0"/>
              <a:t>12/20/2016</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CAC119BA-1E79-459D-8908-E216F13E9A27}" type="slidenum">
              <a:rPr lang="en-IN" smtClean="0"/>
              <a:t>‹#›</a:t>
            </a:fld>
            <a:endParaRPr lang="en-I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2"/>
          <p:cNvSpPr>
            <a:spLocks noGrp="1"/>
          </p:cNvSpPr>
          <p:nvPr>
            <p:ph type="dt" sz="half" idx="10"/>
          </p:nvPr>
        </p:nvSpPr>
        <p:spPr/>
        <p:txBody>
          <a:bodyPr/>
          <a:lstStyle/>
          <a:p>
            <a:fld id="{2C23FEEE-BD56-4B1A-A2C3-52CA0C583D20}" type="datetimeFigureOut">
              <a:rPr lang="en-US" smtClean="0"/>
              <a:t>12/20/2016</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CAC119BA-1E79-459D-8908-E216F13E9A27}" type="slidenum">
              <a:rPr lang="en-IN" smtClean="0"/>
              <a:t>‹#›</a:t>
            </a:fld>
            <a:endParaRPr lang="en-I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C23FEEE-BD56-4B1A-A2C3-52CA0C583D20}" type="datetimeFigureOut">
              <a:rPr lang="en-US" smtClean="0"/>
              <a:t>12/20/2016</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CAC119BA-1E79-459D-8908-E216F13E9A27}" type="slidenum">
              <a:rPr lang="en-IN" smtClean="0"/>
              <a:t>‹#›</a:t>
            </a:fld>
            <a:endParaRPr lang="en-I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IN"/>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C23FEEE-BD56-4B1A-A2C3-52CA0C583D20}" type="datetimeFigureOut">
              <a:rPr lang="en-US" smtClean="0"/>
              <a:t>12/20/2016</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CAC119BA-1E79-459D-8908-E216F13E9A27}" type="slidenum">
              <a:rPr lang="en-IN" smtClean="0"/>
              <a:t>‹#›</a:t>
            </a:fld>
            <a:endParaRPr lang="en-I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IN"/>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C23FEEE-BD56-4B1A-A2C3-52CA0C583D20}" type="datetimeFigureOut">
              <a:rPr lang="en-US" smtClean="0"/>
              <a:t>12/20/2016</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CAC119BA-1E79-459D-8908-E216F13E9A27}" type="slidenum">
              <a:rPr lang="en-IN" smtClean="0"/>
              <a:t>‹#›</a:t>
            </a:fld>
            <a:endParaRPr lang="en-I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IN"/>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23FEEE-BD56-4B1A-A2C3-52CA0C583D20}" type="datetimeFigureOut">
              <a:rPr lang="en-US" smtClean="0"/>
              <a:t>12/20/2016</a:t>
            </a:fld>
            <a:endParaRPr lang="en-IN"/>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C119BA-1E79-459D-8908-E216F13E9A27}" type="slidenum">
              <a:rPr lang="en-IN" smtClean="0"/>
              <a:t>‹#›</a:t>
            </a:fld>
            <a:endParaRPr lang="en-I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IN"/>
          </a:p>
        </p:txBody>
      </p:sp>
      <p:sp>
        <p:nvSpPr>
          <p:cNvPr id="3" name="Subtitle 2"/>
          <p:cNvSpPr>
            <a:spLocks noGrp="1"/>
          </p:cNvSpPr>
          <p:nvPr>
            <p:ph type="subTitle" idx="1"/>
          </p:nvPr>
        </p:nvSpPr>
        <p:spPr/>
        <p:txBody>
          <a:bodyPr/>
          <a:lstStyle/>
          <a:p>
            <a:endParaRPr lang="en-IN"/>
          </a:p>
        </p:txBody>
      </p:sp>
      <p:pic>
        <p:nvPicPr>
          <p:cNvPr id="1026" name="Picture 2"/>
          <p:cNvPicPr>
            <a:picLocks noChangeAspect="1" noChangeArrowheads="1"/>
          </p:cNvPicPr>
          <p:nvPr/>
        </p:nvPicPr>
        <p:blipFill>
          <a:blip r:embed="rId2" cstate="print"/>
          <a:srcRect/>
          <a:stretch>
            <a:fillRect/>
          </a:stretch>
        </p:blipFill>
        <p:spPr bwMode="auto">
          <a:xfrm>
            <a:off x="0" y="1"/>
            <a:ext cx="9144000" cy="7143775"/>
          </a:xfrm>
          <a:prstGeom prst="rect">
            <a:avLst/>
          </a:prstGeom>
          <a:noFill/>
          <a:ln w="9525">
            <a:noFill/>
            <a:miter lim="800000"/>
            <a:headEnd/>
            <a:tailEnd/>
          </a:ln>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8" name="Title 2"/>
          <p:cNvSpPr txBox="1">
            <a:spLocks/>
          </p:cNvSpPr>
          <p:nvPr/>
        </p:nvSpPr>
        <p:spPr>
          <a:xfrm>
            <a:off x="642910" y="2000240"/>
            <a:ext cx="7772400" cy="993775"/>
          </a:xfrm>
          <a:prstGeom prst="rect">
            <a:avLst/>
          </a:prstGeom>
        </p:spPr>
        <p:txBody>
          <a:bodyPr vert="horz" lIns="91440" tIns="45720" rIns="91440" bIns="45720" rtlCol="0" anchor="ctr">
            <a:normAutofit fontScale="92500" lnSpcReduction="20000"/>
          </a:bodyPr>
          <a:lstStyle/>
          <a:p>
            <a:pPr marL="0" lvl="1"/>
            <a:r>
              <a:rPr lang="en-IN" sz="3600" b="1" dirty="0" smtClean="0">
                <a:solidFill>
                  <a:schemeClr val="accent6">
                    <a:lumMod val="75000"/>
                  </a:schemeClr>
                </a:solidFill>
                <a:latin typeface="Georgia" pitchFamily="18" charset="0"/>
              </a:rPr>
              <a:t>7. </a:t>
            </a:r>
            <a:r>
              <a:rPr lang="en-IN" sz="3600" b="1" dirty="0" smtClean="0">
                <a:solidFill>
                  <a:schemeClr val="accent6">
                    <a:lumMod val="75000"/>
                  </a:schemeClr>
                </a:solidFill>
                <a:latin typeface="Georgia" pitchFamily="18" charset="0"/>
              </a:rPr>
              <a:t>Use Camera-Dependent Networks</a:t>
            </a:r>
            <a:endParaRPr lang="en-IN" sz="3600" b="1" dirty="0" smtClean="0">
              <a:solidFill>
                <a:schemeClr val="accent6">
                  <a:lumMod val="75000"/>
                </a:schemeClr>
              </a:solidFill>
              <a:latin typeface="Georgia" pitchFamily="18" charset="0"/>
            </a:endParaRPr>
          </a:p>
        </p:txBody>
      </p:sp>
      <p:sp>
        <p:nvSpPr>
          <p:cNvPr id="13" name="Subtitle 3"/>
          <p:cNvSpPr txBox="1">
            <a:spLocks/>
          </p:cNvSpPr>
          <p:nvPr/>
        </p:nvSpPr>
        <p:spPr>
          <a:xfrm>
            <a:off x="714348" y="3286124"/>
            <a:ext cx="762000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ea typeface="Verdana" pitchFamily="34" charset="0"/>
                <a:cs typeface="Verdana" pitchFamily="34" charset="0"/>
              </a:rPr>
              <a:t>Platforms like </a:t>
            </a:r>
            <a:r>
              <a:rPr lang="en-IN" sz="2800" b="1" dirty="0" err="1" smtClean="0">
                <a:solidFill>
                  <a:schemeClr val="accent5">
                    <a:lumMod val="75000"/>
                  </a:schemeClr>
                </a:solidFill>
                <a:ea typeface="Verdana" pitchFamily="34" charset="0"/>
                <a:cs typeface="Verdana" pitchFamily="34" charset="0"/>
              </a:rPr>
              <a:t>Instagram</a:t>
            </a:r>
            <a:r>
              <a:rPr lang="en-IN" sz="2800" b="1" dirty="0" smtClean="0">
                <a:solidFill>
                  <a:schemeClr val="accent5">
                    <a:lumMod val="75000"/>
                  </a:schemeClr>
                </a:solidFill>
                <a:ea typeface="Verdana" pitchFamily="34" charset="0"/>
                <a:cs typeface="Verdana" pitchFamily="34" charset="0"/>
              </a:rPr>
              <a:t> and Vine, which were designed specifically for mobile devices, allow your brand to take pictures and video in the moment and immediately share the experience with your followers.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8" name="Title 2"/>
          <p:cNvSpPr txBox="1">
            <a:spLocks/>
          </p:cNvSpPr>
          <p:nvPr/>
        </p:nvSpPr>
        <p:spPr>
          <a:xfrm>
            <a:off x="642910" y="2066932"/>
            <a:ext cx="7772400" cy="993775"/>
          </a:xfrm>
          <a:prstGeom prst="rect">
            <a:avLst/>
          </a:prstGeom>
        </p:spPr>
        <p:txBody>
          <a:bodyPr vert="horz" lIns="91440" tIns="45720" rIns="91440" bIns="45720" rtlCol="0" anchor="ctr">
            <a:normAutofit fontScale="92500" lnSpcReduction="20000"/>
          </a:bodyPr>
          <a:lstStyle/>
          <a:p>
            <a:pPr lvl="0"/>
            <a:r>
              <a:rPr lang="en-IN" sz="3600" b="1" dirty="0" smtClean="0">
                <a:solidFill>
                  <a:schemeClr val="accent6">
                    <a:lumMod val="75000"/>
                  </a:schemeClr>
                </a:solidFill>
                <a:latin typeface="Georgia" pitchFamily="18" charset="0"/>
              </a:rPr>
              <a:t>8. </a:t>
            </a:r>
            <a:r>
              <a:rPr lang="en-IN" sz="3600" b="1" dirty="0" smtClean="0">
                <a:solidFill>
                  <a:schemeClr val="accent6">
                    <a:lumMod val="75000"/>
                  </a:schemeClr>
                </a:solidFill>
                <a:latin typeface="Georgia" pitchFamily="18" charset="0"/>
              </a:rPr>
              <a:t>Tweak Your Facebook Activities for Mobile Users</a:t>
            </a:r>
          </a:p>
        </p:txBody>
      </p:sp>
      <p:sp>
        <p:nvSpPr>
          <p:cNvPr id="13" name="Subtitle 3"/>
          <p:cNvSpPr txBox="1">
            <a:spLocks/>
          </p:cNvSpPr>
          <p:nvPr/>
        </p:nvSpPr>
        <p:spPr>
          <a:xfrm>
            <a:off x="714348" y="3281378"/>
            <a:ext cx="762000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ea typeface="Verdana" pitchFamily="34" charset="0"/>
                <a:cs typeface="Verdana" pitchFamily="34" charset="0"/>
              </a:rPr>
              <a:t>Optimizing your Facebook campaign for mobile is becoming more mandatory. Use native ads, Post at the right time of the day and create valuable page content to stay ahead of the curve. </a:t>
            </a:r>
            <a:endParaRPr lang="en-IN" sz="2800" b="1" dirty="0" smtClean="0">
              <a:solidFill>
                <a:schemeClr val="accent5">
                  <a:lumMod val="75000"/>
                </a:schemeClr>
              </a:solidFill>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1" y="-142900"/>
            <a:ext cx="9143999" cy="7000900"/>
          </a:xfrm>
          <a:prstGeom prst="rect">
            <a:avLst/>
          </a:prstGeom>
          <a:noFill/>
          <a:ln w="9525">
            <a:noFill/>
            <a:miter lim="800000"/>
            <a:headEnd/>
            <a:tailEnd/>
          </a:ln>
          <a:effectLst/>
        </p:spPr>
      </p:pic>
      <p:sp>
        <p:nvSpPr>
          <p:cNvPr id="8" name="Title 2"/>
          <p:cNvSpPr txBox="1">
            <a:spLocks/>
          </p:cNvSpPr>
          <p:nvPr/>
        </p:nvSpPr>
        <p:spPr>
          <a:xfrm>
            <a:off x="642910" y="2138370"/>
            <a:ext cx="7772400" cy="993775"/>
          </a:xfrm>
          <a:prstGeom prst="rect">
            <a:avLst/>
          </a:prstGeom>
        </p:spPr>
        <p:txBody>
          <a:bodyPr vert="horz" lIns="91440" tIns="45720" rIns="91440" bIns="45720" rtlCol="0" anchor="ctr">
            <a:normAutofit fontScale="92500"/>
          </a:bodyPr>
          <a:lstStyle/>
          <a:p>
            <a:pPr marL="0" lvl="1"/>
            <a:r>
              <a:rPr lang="en-IN" sz="3600" b="1" dirty="0">
                <a:solidFill>
                  <a:schemeClr val="accent6">
                    <a:lumMod val="75000"/>
                  </a:schemeClr>
                </a:solidFill>
                <a:latin typeface="Georgia" pitchFamily="18" charset="0"/>
              </a:rPr>
              <a:t>9</a:t>
            </a:r>
            <a:r>
              <a:rPr lang="en-IN" sz="3600" b="1" dirty="0" smtClean="0">
                <a:solidFill>
                  <a:schemeClr val="accent6">
                    <a:lumMod val="75000"/>
                  </a:schemeClr>
                </a:solidFill>
                <a:latin typeface="Georgia" pitchFamily="18" charset="0"/>
              </a:rPr>
              <a:t>. </a:t>
            </a:r>
            <a:r>
              <a:rPr lang="en-IN" sz="3600" b="1" dirty="0" smtClean="0">
                <a:solidFill>
                  <a:schemeClr val="accent6">
                    <a:lumMod val="75000"/>
                  </a:schemeClr>
                </a:solidFill>
                <a:latin typeface="Georgia" pitchFamily="18" charset="0"/>
              </a:rPr>
              <a:t>With Twitter, Think Differently</a:t>
            </a:r>
            <a:endParaRPr lang="en-IN" sz="3600" b="1" dirty="0" smtClean="0">
              <a:solidFill>
                <a:schemeClr val="accent6">
                  <a:lumMod val="75000"/>
                </a:schemeClr>
              </a:solidFill>
              <a:latin typeface="Georgia" pitchFamily="18" charset="0"/>
            </a:endParaRPr>
          </a:p>
        </p:txBody>
      </p:sp>
      <p:sp>
        <p:nvSpPr>
          <p:cNvPr id="13" name="Subtitle 3"/>
          <p:cNvSpPr txBox="1">
            <a:spLocks/>
          </p:cNvSpPr>
          <p:nvPr/>
        </p:nvSpPr>
        <p:spPr>
          <a:xfrm>
            <a:off x="714348" y="3352816"/>
            <a:ext cx="7620000" cy="2362200"/>
          </a:xfrm>
          <a:prstGeom prst="rect">
            <a:avLst/>
          </a:prstGeom>
        </p:spPr>
        <p:txBody>
          <a:bodyPr vert="horz" lIns="91440" tIns="45720" rIns="91440" bIns="45720" rtlCol="0">
            <a:noAutofit/>
          </a:bodyPr>
          <a:lstStyle/>
          <a:p>
            <a:pPr>
              <a:spcBef>
                <a:spcPct val="20000"/>
              </a:spcBef>
            </a:pPr>
            <a:r>
              <a:rPr lang="en-IN" sz="2800" b="1" dirty="0">
                <a:solidFill>
                  <a:schemeClr val="accent5">
                    <a:lumMod val="75000"/>
                  </a:schemeClr>
                </a:solidFill>
                <a:ea typeface="Verdana" pitchFamily="34" charset="0"/>
                <a:cs typeface="Verdana" pitchFamily="34" charset="0"/>
              </a:rPr>
              <a:t>S</a:t>
            </a:r>
            <a:r>
              <a:rPr lang="en-IN" sz="2800" b="1" dirty="0" smtClean="0">
                <a:solidFill>
                  <a:schemeClr val="accent5">
                    <a:lumMod val="75000"/>
                  </a:schemeClr>
                </a:solidFill>
                <a:ea typeface="Verdana" pitchFamily="34" charset="0"/>
                <a:cs typeface="Verdana" pitchFamily="34" charset="0"/>
              </a:rPr>
              <a:t>ocial media marketers who use Twitter should try to optimize their campaigns for mobile by leaving room for their audience to </a:t>
            </a:r>
            <a:r>
              <a:rPr lang="en-IN" sz="2800" b="1" dirty="0" err="1" smtClean="0">
                <a:solidFill>
                  <a:schemeClr val="accent5">
                    <a:lumMod val="75000"/>
                  </a:schemeClr>
                </a:solidFill>
                <a:ea typeface="Verdana" pitchFamily="34" charset="0"/>
                <a:cs typeface="Verdana" pitchFamily="34" charset="0"/>
              </a:rPr>
              <a:t>retweet</a:t>
            </a:r>
            <a:r>
              <a:rPr lang="en-IN" sz="2800" b="1" dirty="0" smtClean="0">
                <a:solidFill>
                  <a:schemeClr val="accent5">
                    <a:lumMod val="75000"/>
                  </a:schemeClr>
                </a:solidFill>
                <a:ea typeface="Verdana" pitchFamily="34" charset="0"/>
                <a:cs typeface="Verdana" pitchFamily="34" charset="0"/>
              </a:rPr>
              <a:t>, using </a:t>
            </a:r>
            <a:r>
              <a:rPr lang="en-IN" sz="2800" b="1" dirty="0" err="1" smtClean="0">
                <a:solidFill>
                  <a:schemeClr val="accent5">
                    <a:lumMod val="75000"/>
                  </a:schemeClr>
                </a:solidFill>
                <a:ea typeface="Verdana" pitchFamily="34" charset="0"/>
                <a:cs typeface="Verdana" pitchFamily="34" charset="0"/>
              </a:rPr>
              <a:t>hashtags</a:t>
            </a:r>
            <a:r>
              <a:rPr lang="en-IN" sz="2800" b="1" dirty="0" smtClean="0">
                <a:solidFill>
                  <a:schemeClr val="accent5">
                    <a:lumMod val="75000"/>
                  </a:schemeClr>
                </a:solidFill>
                <a:ea typeface="Verdana" pitchFamily="34" charset="0"/>
                <a:cs typeface="Verdana" pitchFamily="34" charset="0"/>
              </a:rPr>
              <a:t> appropriately, and using it to leverage bigger events.</a:t>
            </a:r>
            <a:endParaRPr lang="en-IN" sz="2800" b="1" dirty="0" smtClean="0">
              <a:solidFill>
                <a:schemeClr val="accent5">
                  <a:lumMod val="75000"/>
                </a:schemeClr>
              </a:solidFill>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1" y="-142900"/>
            <a:ext cx="9143999" cy="7000900"/>
          </a:xfrm>
          <a:prstGeom prst="rect">
            <a:avLst/>
          </a:prstGeom>
          <a:noFill/>
          <a:ln w="9525">
            <a:noFill/>
            <a:miter lim="800000"/>
            <a:headEnd/>
            <a:tailEnd/>
          </a:ln>
          <a:effectLst/>
        </p:spPr>
      </p:pic>
      <p:sp>
        <p:nvSpPr>
          <p:cNvPr id="8" name="Title 2"/>
          <p:cNvSpPr txBox="1">
            <a:spLocks/>
          </p:cNvSpPr>
          <p:nvPr/>
        </p:nvSpPr>
        <p:spPr>
          <a:xfrm>
            <a:off x="642910" y="2138370"/>
            <a:ext cx="7772400" cy="993775"/>
          </a:xfrm>
          <a:prstGeom prst="rect">
            <a:avLst/>
          </a:prstGeom>
        </p:spPr>
        <p:txBody>
          <a:bodyPr vert="horz" lIns="91440" tIns="45720" rIns="91440" bIns="45720" rtlCol="0" anchor="ctr">
            <a:normAutofit fontScale="92500"/>
          </a:bodyPr>
          <a:lstStyle/>
          <a:p>
            <a:pPr marL="0" lvl="1"/>
            <a:r>
              <a:rPr lang="en-IN" sz="3600" b="1" dirty="0">
                <a:solidFill>
                  <a:schemeClr val="accent6">
                    <a:lumMod val="75000"/>
                  </a:schemeClr>
                </a:solidFill>
                <a:latin typeface="Georgia" pitchFamily="18" charset="0"/>
              </a:rPr>
              <a:t>9</a:t>
            </a:r>
            <a:r>
              <a:rPr lang="en-IN" sz="3600" b="1" dirty="0" smtClean="0">
                <a:solidFill>
                  <a:schemeClr val="accent6">
                    <a:lumMod val="75000"/>
                  </a:schemeClr>
                </a:solidFill>
                <a:latin typeface="Georgia" pitchFamily="18" charset="0"/>
              </a:rPr>
              <a:t>. </a:t>
            </a:r>
            <a:r>
              <a:rPr lang="en-IN" sz="3600" b="1" dirty="0" smtClean="0">
                <a:solidFill>
                  <a:schemeClr val="accent6">
                    <a:lumMod val="75000"/>
                  </a:schemeClr>
                </a:solidFill>
                <a:latin typeface="Georgia" pitchFamily="18" charset="0"/>
              </a:rPr>
              <a:t>Create an </a:t>
            </a:r>
            <a:r>
              <a:rPr lang="en-IN" sz="3600" b="1" dirty="0" err="1" smtClean="0">
                <a:solidFill>
                  <a:schemeClr val="accent6">
                    <a:lumMod val="75000"/>
                  </a:schemeClr>
                </a:solidFill>
                <a:latin typeface="Georgia" pitchFamily="18" charset="0"/>
              </a:rPr>
              <a:t>Instagram</a:t>
            </a:r>
            <a:r>
              <a:rPr lang="en-IN" sz="3600" b="1" dirty="0" smtClean="0">
                <a:solidFill>
                  <a:schemeClr val="accent6">
                    <a:lumMod val="75000"/>
                  </a:schemeClr>
                </a:solidFill>
                <a:latin typeface="Georgia" pitchFamily="18" charset="0"/>
              </a:rPr>
              <a:t> Presence</a:t>
            </a:r>
            <a:endParaRPr lang="en-IN" sz="3600" b="1" dirty="0" smtClean="0">
              <a:solidFill>
                <a:schemeClr val="accent6">
                  <a:lumMod val="75000"/>
                </a:schemeClr>
              </a:solidFill>
              <a:latin typeface="Georgia" pitchFamily="18" charset="0"/>
            </a:endParaRPr>
          </a:p>
        </p:txBody>
      </p:sp>
      <p:sp>
        <p:nvSpPr>
          <p:cNvPr id="13" name="Subtitle 3"/>
          <p:cNvSpPr txBox="1">
            <a:spLocks/>
          </p:cNvSpPr>
          <p:nvPr/>
        </p:nvSpPr>
        <p:spPr>
          <a:xfrm>
            <a:off x="714348" y="3352816"/>
            <a:ext cx="7620000" cy="2362200"/>
          </a:xfrm>
          <a:prstGeom prst="rect">
            <a:avLst/>
          </a:prstGeom>
        </p:spPr>
        <p:txBody>
          <a:bodyPr vert="horz" lIns="91440" tIns="45720" rIns="91440" bIns="45720" rtlCol="0">
            <a:noAutofit/>
          </a:bodyPr>
          <a:lstStyle/>
          <a:p>
            <a:pPr>
              <a:spcBef>
                <a:spcPct val="20000"/>
              </a:spcBef>
            </a:pPr>
            <a:r>
              <a:rPr lang="en-IN" sz="2800" b="1" dirty="0" err="1" smtClean="0">
                <a:solidFill>
                  <a:schemeClr val="accent5">
                    <a:lumMod val="75000"/>
                  </a:schemeClr>
                </a:solidFill>
                <a:ea typeface="Verdana" pitchFamily="34" charset="0"/>
                <a:cs typeface="Verdana" pitchFamily="34" charset="0"/>
              </a:rPr>
              <a:t>Instagram</a:t>
            </a:r>
            <a:r>
              <a:rPr lang="en-IN" sz="2800" b="1" dirty="0" smtClean="0">
                <a:solidFill>
                  <a:schemeClr val="accent5">
                    <a:lumMod val="75000"/>
                  </a:schemeClr>
                </a:solidFill>
                <a:ea typeface="Verdana" pitchFamily="34" charset="0"/>
                <a:cs typeface="Verdana" pitchFamily="34" charset="0"/>
              </a:rPr>
              <a:t> adds a crucial visual piece to the mobile networking puzzle, so it should be given extra attention. Publishing to </a:t>
            </a:r>
            <a:r>
              <a:rPr lang="en-IN" sz="2800" b="1" dirty="0" err="1" smtClean="0">
                <a:solidFill>
                  <a:schemeClr val="accent5">
                    <a:lumMod val="75000"/>
                  </a:schemeClr>
                </a:solidFill>
                <a:ea typeface="Verdana" pitchFamily="34" charset="0"/>
                <a:cs typeface="Verdana" pitchFamily="34" charset="0"/>
              </a:rPr>
              <a:t>Instagram</a:t>
            </a:r>
            <a:r>
              <a:rPr lang="en-IN" sz="2800" b="1" dirty="0" smtClean="0">
                <a:solidFill>
                  <a:schemeClr val="accent5">
                    <a:lumMod val="75000"/>
                  </a:schemeClr>
                </a:solidFill>
                <a:ea typeface="Verdana" pitchFamily="34" charset="0"/>
                <a:cs typeface="Verdana" pitchFamily="34" charset="0"/>
              </a:rPr>
              <a:t> includes the option to publish to other platforms like Facebook and Twitter making your content seen more widely.</a:t>
            </a:r>
            <a:endParaRPr lang="en-IN" sz="2800" b="1" dirty="0" smtClean="0">
              <a:solidFill>
                <a:schemeClr val="accent5">
                  <a:lumMod val="75000"/>
                </a:schemeClr>
              </a:solidFill>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9" name="Subtitle 3"/>
          <p:cNvSpPr txBox="1">
            <a:spLocks/>
          </p:cNvSpPr>
          <p:nvPr/>
        </p:nvSpPr>
        <p:spPr>
          <a:xfrm>
            <a:off x="642910" y="2500306"/>
            <a:ext cx="7620000" cy="2362200"/>
          </a:xfrm>
          <a:prstGeom prst="rect">
            <a:avLst/>
          </a:prstGeom>
        </p:spPr>
        <p:txBody>
          <a:bodyPr vert="horz" lIns="91440" tIns="45720" rIns="91440" bIns="45720" rtlCol="0">
            <a:noAutofit/>
          </a:bodyPr>
          <a:lstStyle/>
          <a:p>
            <a:pPr>
              <a:spcBef>
                <a:spcPct val="20000"/>
              </a:spcBef>
            </a:pPr>
            <a:r>
              <a:rPr lang="en-IN" sz="3600" b="1" dirty="0" smtClean="0">
                <a:solidFill>
                  <a:schemeClr val="accent6">
                    <a:lumMod val="75000"/>
                  </a:schemeClr>
                </a:solidFill>
                <a:latin typeface="Georgia" pitchFamily="18" charset="0"/>
                <a:ea typeface="Verdana" pitchFamily="34" charset="0"/>
                <a:cs typeface="Verdana" pitchFamily="34" charset="0"/>
              </a:rPr>
              <a:t>Take a few of these actionable </a:t>
            </a:r>
            <a:r>
              <a:rPr lang="en-IN" sz="2800" b="1" dirty="0" smtClean="0">
                <a:solidFill>
                  <a:schemeClr val="accent5">
                    <a:lumMod val="75000"/>
                  </a:schemeClr>
                </a:solidFill>
                <a:ea typeface="Verdana" pitchFamily="34" charset="0"/>
                <a:cs typeface="Verdana" pitchFamily="34" charset="0"/>
              </a:rPr>
              <a:t> steps today to better serve your social media followers on their mobile devices.</a:t>
            </a:r>
            <a:endParaRPr lang="en-IN" sz="2800" b="1" dirty="0" smtClean="0">
              <a:solidFill>
                <a:schemeClr val="accent5">
                  <a:lumMod val="75000"/>
                </a:schemeClr>
              </a:solidFill>
              <a:ea typeface="Verdana" pitchFamily="34" charset="0"/>
              <a:cs typeface="Verdana" pitchFamily="34" charset="0"/>
            </a:endParaRPr>
          </a:p>
          <a:p>
            <a:pPr>
              <a:spcBef>
                <a:spcPct val="20000"/>
              </a:spcBef>
            </a:pPr>
            <a:endParaRPr lang="en-IN" sz="2800" b="1" dirty="0" smtClean="0">
              <a:solidFill>
                <a:schemeClr val="accent5">
                  <a:lumMod val="75000"/>
                </a:schemeClr>
              </a:solidFill>
              <a:ea typeface="Verdana" pitchFamily="34" charset="0"/>
              <a:cs typeface="Verdana" pitchFamily="34" charset="0"/>
            </a:endParaRPr>
          </a:p>
          <a:p>
            <a:pPr lvl="0">
              <a:spcBef>
                <a:spcPct val="20000"/>
              </a:spcBef>
            </a:pPr>
            <a:endParaRPr lang="en-IN" sz="2800" b="1" dirty="0" smtClean="0">
              <a:solidFill>
                <a:schemeClr val="accent5">
                  <a:lumMod val="75000"/>
                </a:schemeClr>
              </a:solidFill>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endParaRPr lang="en-IN"/>
          </a:p>
        </p:txBody>
      </p:sp>
      <p:sp>
        <p:nvSpPr>
          <p:cNvPr id="12" name="Content Placeholder 11"/>
          <p:cNvSpPr>
            <a:spLocks noGrp="1"/>
          </p:cNvSpPr>
          <p:nvPr>
            <p:ph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7" name="Title 3"/>
          <p:cNvSpPr txBox="1">
            <a:spLocks/>
          </p:cNvSpPr>
          <p:nvPr/>
        </p:nvSpPr>
        <p:spPr>
          <a:xfrm>
            <a:off x="642910" y="2714620"/>
            <a:ext cx="7772400" cy="147002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IN" sz="6000" b="1" i="0" u="none" strike="noStrike" kern="1200" cap="none" spc="0" normalizeH="0" baseline="0" noProof="0" dirty="0" smtClean="0">
                <a:ln>
                  <a:noFill/>
                </a:ln>
                <a:solidFill>
                  <a:schemeClr val="accent6">
                    <a:lumMod val="75000"/>
                  </a:schemeClr>
                </a:solidFill>
                <a:effectLst/>
                <a:uLnTx/>
                <a:uFillTx/>
                <a:latin typeface="Georgia" pitchFamily="18" charset="0"/>
                <a:ea typeface="+mj-ea"/>
                <a:cs typeface="+mj-cs"/>
              </a:rPr>
              <a:t>Thank You</a:t>
            </a:r>
            <a:endParaRPr kumimoji="0" lang="en-IN" sz="6000" b="1" i="0" u="none" strike="noStrike" kern="1200" cap="none" spc="0" normalizeH="0" baseline="0" noProof="0" dirty="0">
              <a:ln>
                <a:noFill/>
              </a:ln>
              <a:solidFill>
                <a:schemeClr val="accent6">
                  <a:lumMod val="75000"/>
                </a:schemeClr>
              </a:solidFill>
              <a:effectLst/>
              <a:uLnTx/>
              <a:uFillTx/>
              <a:latin typeface="Georgia" pitchFamily="18" charset="0"/>
              <a:ea typeface="+mj-ea"/>
              <a:cs typeface="+mj-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endParaRPr lang="en-IN"/>
          </a:p>
        </p:txBody>
      </p:sp>
      <p:sp>
        <p:nvSpPr>
          <p:cNvPr id="12" name="Content Placeholder 11"/>
          <p:cNvSpPr>
            <a:spLocks noGrp="1"/>
          </p:cNvSpPr>
          <p:nvPr>
            <p:ph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14" name="Title 2"/>
          <p:cNvSpPr txBox="1">
            <a:spLocks/>
          </p:cNvSpPr>
          <p:nvPr/>
        </p:nvSpPr>
        <p:spPr>
          <a:xfrm>
            <a:off x="642910" y="2214554"/>
            <a:ext cx="8001056" cy="107157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IN" sz="4400" b="1" i="0" u="none" strike="noStrike" kern="1200" cap="none" spc="0" normalizeH="0" baseline="0" noProof="0" dirty="0" smtClean="0">
                <a:ln>
                  <a:noFill/>
                </a:ln>
                <a:solidFill>
                  <a:schemeClr val="accent5">
                    <a:lumMod val="75000"/>
                  </a:schemeClr>
                </a:solidFill>
                <a:effectLst/>
                <a:uLnTx/>
                <a:uFillTx/>
                <a:latin typeface="Georgia" pitchFamily="18" charset="0"/>
                <a:ea typeface="Verdana" pitchFamily="34" charset="0"/>
                <a:cs typeface="Verdana" pitchFamily="34" charset="0"/>
              </a:rPr>
              <a:t>Video #9</a:t>
            </a:r>
          </a:p>
        </p:txBody>
      </p:sp>
      <p:sp>
        <p:nvSpPr>
          <p:cNvPr id="15" name="Subtitle 3"/>
          <p:cNvSpPr txBox="1">
            <a:spLocks/>
          </p:cNvSpPr>
          <p:nvPr/>
        </p:nvSpPr>
        <p:spPr>
          <a:xfrm>
            <a:off x="1571604" y="3500438"/>
            <a:ext cx="6400800" cy="1109658"/>
          </a:xfrm>
          <a:prstGeom prst="rect">
            <a:avLst/>
          </a:prstGeom>
        </p:spPr>
        <p:txBody>
          <a:bodyPr vert="horz" lIns="91440" tIns="45720" rIns="91440" bIns="45720" rtlCol="0">
            <a:normAutofit lnSpcReduction="10000"/>
          </a:bodyPr>
          <a:lstStyle/>
          <a:p>
            <a:pPr lvl="0" algn="ctr">
              <a:spcBef>
                <a:spcPct val="0"/>
              </a:spcBef>
            </a:pPr>
            <a:r>
              <a:rPr lang="en-IN" sz="3600" b="1" dirty="0" smtClean="0">
                <a:solidFill>
                  <a:schemeClr val="accent6">
                    <a:lumMod val="75000"/>
                  </a:schemeClr>
                </a:solidFill>
                <a:ea typeface="Verdana" pitchFamily="34" charset="0"/>
                <a:cs typeface="Verdana" pitchFamily="34" charset="0"/>
              </a:rPr>
              <a:t>Mobile Social Marketing Tips to Connect With Mobile Users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7" name="Content Placeholder 4"/>
          <p:cNvSpPr txBox="1">
            <a:spLocks/>
          </p:cNvSpPr>
          <p:nvPr/>
        </p:nvSpPr>
        <p:spPr>
          <a:xfrm>
            <a:off x="714348" y="2285992"/>
            <a:ext cx="7858180" cy="3071834"/>
          </a:xfrm>
          <a:prstGeom prst="rect">
            <a:avLst/>
          </a:prstGeom>
        </p:spPr>
        <p:txBody>
          <a:bodyPr vert="horz" lIns="91440" tIns="45720" rIns="91440" bIns="45720" rtlCol="0">
            <a:normAutofit/>
          </a:bodyPr>
          <a:lstStyle/>
          <a:p>
            <a:pPr>
              <a:lnSpc>
                <a:spcPct val="150000"/>
              </a:lnSpc>
            </a:pPr>
            <a:r>
              <a:rPr lang="en-IN" sz="3600" b="1" dirty="0" smtClean="0">
                <a:solidFill>
                  <a:schemeClr val="accent6">
                    <a:lumMod val="75000"/>
                  </a:schemeClr>
                </a:solidFill>
                <a:latin typeface="Georgia" pitchFamily="18" charset="0"/>
              </a:rPr>
              <a:t>Find ways </a:t>
            </a:r>
          </a:p>
          <a:p>
            <a:pPr>
              <a:lnSpc>
                <a:spcPct val="150000"/>
              </a:lnSpc>
            </a:pPr>
            <a:r>
              <a:rPr lang="en-IN" sz="2800" b="1" dirty="0" smtClean="0">
                <a:solidFill>
                  <a:schemeClr val="accent5">
                    <a:lumMod val="75000"/>
                  </a:schemeClr>
                </a:solidFill>
              </a:rPr>
              <a:t>you can tweak your social media to appeal to mobile users.</a:t>
            </a:r>
          </a:p>
          <a:p>
            <a:pPr>
              <a:lnSpc>
                <a:spcPct val="150000"/>
              </a:lnSpc>
            </a:pPr>
            <a:endParaRPr lang="en-IN" sz="3900" b="1" dirty="0" smtClean="0">
              <a:solidFill>
                <a:schemeClr val="accent5">
                  <a:lumMod val="75000"/>
                </a:schemeClr>
              </a:solidFill>
            </a:endParaRPr>
          </a:p>
          <a:p>
            <a:pPr>
              <a:lnSpc>
                <a:spcPct val="150000"/>
              </a:lnSpc>
            </a:pPr>
            <a:endParaRPr lang="en-IN" sz="3900" b="1" dirty="0">
              <a:solidFill>
                <a:schemeClr val="accent5">
                  <a:lumMod val="75000"/>
                </a:schemeClr>
              </a:solidFill>
              <a:ea typeface="Arial Unicode MS" pitchFamily="34" charset="-128"/>
              <a:cs typeface="Arial Unicode MS" pitchFamily="34" charset="-128"/>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8" name="Title 2"/>
          <p:cNvSpPr txBox="1">
            <a:spLocks/>
          </p:cNvSpPr>
          <p:nvPr/>
        </p:nvSpPr>
        <p:spPr>
          <a:xfrm>
            <a:off x="685800" y="2130425"/>
            <a:ext cx="7772400" cy="993775"/>
          </a:xfrm>
          <a:prstGeom prst="rect">
            <a:avLst/>
          </a:prstGeom>
        </p:spPr>
        <p:txBody>
          <a:bodyPr vert="horz" lIns="91440" tIns="45720" rIns="91440" bIns="45720" rtlCol="0" anchor="ctr">
            <a:normAutofit fontScale="92500"/>
          </a:bodyPr>
          <a:lstStyle/>
          <a:p>
            <a:pPr>
              <a:spcBef>
                <a:spcPct val="0"/>
              </a:spcBef>
              <a:defRPr/>
            </a:pPr>
            <a:r>
              <a:rPr lang="en-IN" sz="3600" b="1" dirty="0" smtClean="0">
                <a:solidFill>
                  <a:schemeClr val="accent6">
                    <a:lumMod val="75000"/>
                  </a:schemeClr>
                </a:solidFill>
                <a:latin typeface="Georgia" pitchFamily="18" charset="0"/>
                <a:ea typeface="+mj-ea"/>
                <a:cs typeface="+mj-cs"/>
              </a:rPr>
              <a:t>1. </a:t>
            </a:r>
            <a:r>
              <a:rPr lang="en-IN" sz="3600" b="1" dirty="0" smtClean="0">
                <a:solidFill>
                  <a:schemeClr val="accent6">
                    <a:lumMod val="75000"/>
                  </a:schemeClr>
                </a:solidFill>
                <a:latin typeface="Georgia" pitchFamily="18" charset="0"/>
                <a:ea typeface="+mj-ea"/>
                <a:cs typeface="+mj-cs"/>
              </a:rPr>
              <a:t>Make </a:t>
            </a:r>
            <a:r>
              <a:rPr lang="en-IN" sz="3600" b="1" dirty="0">
                <a:solidFill>
                  <a:schemeClr val="accent6">
                    <a:lumMod val="75000"/>
                  </a:schemeClr>
                </a:solidFill>
                <a:latin typeface="Georgia" pitchFamily="18" charset="0"/>
                <a:ea typeface="+mj-ea"/>
                <a:cs typeface="+mj-cs"/>
              </a:rPr>
              <a:t>Facebook Tabs </a:t>
            </a:r>
            <a:r>
              <a:rPr lang="en-IN" sz="3600" b="1" dirty="0" smtClean="0">
                <a:solidFill>
                  <a:schemeClr val="accent6">
                    <a:lumMod val="75000"/>
                  </a:schemeClr>
                </a:solidFill>
                <a:latin typeface="Georgia" pitchFamily="18" charset="0"/>
                <a:ea typeface="+mj-ea"/>
                <a:cs typeface="+mj-cs"/>
              </a:rPr>
              <a:t>Accessible</a:t>
            </a:r>
            <a:endParaRPr lang="en-IN" sz="3600" b="1" dirty="0">
              <a:solidFill>
                <a:schemeClr val="accent6">
                  <a:lumMod val="75000"/>
                </a:schemeClr>
              </a:solidFill>
              <a:latin typeface="Georgia" pitchFamily="18" charset="0"/>
              <a:ea typeface="+mj-ea"/>
              <a:cs typeface="+mj-cs"/>
            </a:endParaRPr>
          </a:p>
        </p:txBody>
      </p:sp>
      <p:sp>
        <p:nvSpPr>
          <p:cNvPr id="9" name="Subtitle 3"/>
          <p:cNvSpPr txBox="1">
            <a:spLocks/>
          </p:cNvSpPr>
          <p:nvPr/>
        </p:nvSpPr>
        <p:spPr>
          <a:xfrm>
            <a:off x="685800" y="3276600"/>
            <a:ext cx="762000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ea typeface="Verdana" pitchFamily="34" charset="0"/>
                <a:cs typeface="Verdana" pitchFamily="34" charset="0"/>
              </a:rPr>
              <a:t>To ensure your Facebook tabs are accessible to both desktop and mobile users, you can either create your own mobile Facebook tab or use a third-party app provider such as </a:t>
            </a:r>
            <a:r>
              <a:rPr lang="en-IN" sz="2800" b="1" dirty="0" err="1" smtClean="0">
                <a:solidFill>
                  <a:schemeClr val="accent5">
                    <a:lumMod val="75000"/>
                  </a:schemeClr>
                </a:solidFill>
                <a:ea typeface="Verdana" pitchFamily="34" charset="0"/>
                <a:cs typeface="Verdana" pitchFamily="34" charset="0"/>
              </a:rPr>
              <a:t>Woobox</a:t>
            </a:r>
            <a:r>
              <a:rPr lang="en-IN" sz="2800" b="1" dirty="0" smtClean="0">
                <a:solidFill>
                  <a:schemeClr val="accent5">
                    <a:lumMod val="75000"/>
                  </a:schemeClr>
                </a:solidFill>
                <a:ea typeface="Verdana" pitchFamily="34" charset="0"/>
                <a:cs typeface="Verdana" pitchFamily="34" charset="0"/>
              </a:rPr>
              <a:t>, </a:t>
            </a:r>
            <a:r>
              <a:rPr lang="en-IN" sz="2800" b="1" dirty="0" err="1" smtClean="0">
                <a:solidFill>
                  <a:schemeClr val="accent5">
                    <a:lumMod val="75000"/>
                  </a:schemeClr>
                </a:solidFill>
                <a:ea typeface="Verdana" pitchFamily="34" charset="0"/>
                <a:cs typeface="Verdana" pitchFamily="34" charset="0"/>
              </a:rPr>
              <a:t>ShortStack</a:t>
            </a:r>
            <a:r>
              <a:rPr lang="en-IN" sz="2800" b="1" dirty="0" smtClean="0">
                <a:solidFill>
                  <a:schemeClr val="accent5">
                    <a:lumMod val="75000"/>
                  </a:schemeClr>
                </a:solidFill>
                <a:ea typeface="Verdana" pitchFamily="34" charset="0"/>
                <a:cs typeface="Verdana" pitchFamily="34" charset="0"/>
              </a:rPr>
              <a:t> or </a:t>
            </a:r>
            <a:r>
              <a:rPr lang="en-IN" sz="2800" b="1" dirty="0" err="1" smtClean="0">
                <a:solidFill>
                  <a:schemeClr val="accent5">
                    <a:lumMod val="75000"/>
                  </a:schemeClr>
                </a:solidFill>
                <a:ea typeface="Verdana" pitchFamily="34" charset="0"/>
                <a:cs typeface="Verdana" pitchFamily="34" charset="0"/>
              </a:rPr>
              <a:t>Tabsite</a:t>
            </a:r>
            <a:r>
              <a:rPr lang="en-IN" sz="2800" b="1" dirty="0" smtClean="0">
                <a:solidFill>
                  <a:schemeClr val="accent5">
                    <a:lumMod val="75000"/>
                  </a:schemeClr>
                </a:solidFill>
                <a:ea typeface="Verdana" pitchFamily="34" charset="0"/>
                <a:cs typeface="Verdana" pitchFamily="34" charset="0"/>
              </a:rPr>
              <a: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8" name="Title 2"/>
          <p:cNvSpPr txBox="1">
            <a:spLocks/>
          </p:cNvSpPr>
          <p:nvPr/>
        </p:nvSpPr>
        <p:spPr>
          <a:xfrm>
            <a:off x="685800" y="2130425"/>
            <a:ext cx="7772400" cy="993775"/>
          </a:xfrm>
          <a:prstGeom prst="rect">
            <a:avLst/>
          </a:prstGeom>
        </p:spPr>
        <p:txBody>
          <a:bodyPr vert="horz" lIns="91440" tIns="45720" rIns="91440" bIns="45720" rtlCol="0" anchor="ctr">
            <a:normAutofit fontScale="92500"/>
          </a:bodyPr>
          <a:lstStyle/>
          <a:p>
            <a:pPr>
              <a:spcBef>
                <a:spcPct val="0"/>
              </a:spcBef>
              <a:defRPr/>
            </a:pPr>
            <a:r>
              <a:rPr lang="en-IN" sz="3600" b="1" dirty="0" smtClean="0">
                <a:solidFill>
                  <a:schemeClr val="accent6">
                    <a:lumMod val="75000"/>
                  </a:schemeClr>
                </a:solidFill>
                <a:latin typeface="Georgia" pitchFamily="18" charset="0"/>
                <a:ea typeface="+mj-ea"/>
                <a:cs typeface="+mj-cs"/>
              </a:rPr>
              <a:t>2. </a:t>
            </a:r>
            <a:r>
              <a:rPr lang="en-IN" sz="3600" b="1" dirty="0">
                <a:solidFill>
                  <a:schemeClr val="accent6">
                    <a:lumMod val="75000"/>
                  </a:schemeClr>
                </a:solidFill>
                <a:latin typeface="Georgia" pitchFamily="18" charset="0"/>
                <a:ea typeface="+mj-ea"/>
                <a:cs typeface="+mj-cs"/>
              </a:rPr>
              <a:t>Engage With Nearby </a:t>
            </a:r>
            <a:r>
              <a:rPr lang="en-IN" sz="3600" b="1" dirty="0" smtClean="0">
                <a:solidFill>
                  <a:schemeClr val="accent6">
                    <a:lumMod val="75000"/>
                  </a:schemeClr>
                </a:solidFill>
                <a:latin typeface="Georgia" pitchFamily="18" charset="0"/>
                <a:ea typeface="+mj-ea"/>
                <a:cs typeface="+mj-cs"/>
              </a:rPr>
              <a:t>Customers</a:t>
            </a:r>
            <a:endParaRPr lang="en-IN" sz="3600" b="1" dirty="0">
              <a:solidFill>
                <a:schemeClr val="accent6">
                  <a:lumMod val="75000"/>
                </a:schemeClr>
              </a:solidFill>
              <a:latin typeface="Georgia" pitchFamily="18" charset="0"/>
              <a:ea typeface="+mj-ea"/>
              <a:cs typeface="+mj-cs"/>
            </a:endParaRPr>
          </a:p>
        </p:txBody>
      </p:sp>
      <p:sp>
        <p:nvSpPr>
          <p:cNvPr id="9" name="Subtitle 3"/>
          <p:cNvSpPr txBox="1">
            <a:spLocks/>
          </p:cNvSpPr>
          <p:nvPr/>
        </p:nvSpPr>
        <p:spPr>
          <a:xfrm>
            <a:off x="685800" y="3276600"/>
            <a:ext cx="762000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ea typeface="Verdana" pitchFamily="34" charset="0"/>
                <a:cs typeface="Verdana" pitchFamily="34" charset="0"/>
              </a:rPr>
              <a:t>Make the most of your location-based ads by writing localized ad copy, creating sites optimized for mobile devices and using click-to-call extensions on Google.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8" name="Title 2"/>
          <p:cNvSpPr txBox="1">
            <a:spLocks/>
          </p:cNvSpPr>
          <p:nvPr/>
        </p:nvSpPr>
        <p:spPr>
          <a:xfrm>
            <a:off x="685800" y="2130425"/>
            <a:ext cx="7772400" cy="993775"/>
          </a:xfrm>
          <a:prstGeom prst="rect">
            <a:avLst/>
          </a:prstGeom>
        </p:spPr>
        <p:txBody>
          <a:bodyPr vert="horz" lIns="91440" tIns="45720" rIns="91440" bIns="45720" rtlCol="0" anchor="ctr">
            <a:normAutofit fontScale="92500"/>
          </a:bodyPr>
          <a:lstStyle/>
          <a:p>
            <a:pPr>
              <a:spcBef>
                <a:spcPct val="0"/>
              </a:spcBef>
              <a:defRPr/>
            </a:pPr>
            <a:r>
              <a:rPr lang="en-IN" sz="3600" b="1" dirty="0" smtClean="0">
                <a:solidFill>
                  <a:schemeClr val="accent6">
                    <a:lumMod val="75000"/>
                  </a:schemeClr>
                </a:solidFill>
                <a:latin typeface="Georgia" pitchFamily="18" charset="0"/>
                <a:ea typeface="+mj-ea"/>
                <a:cs typeface="+mj-cs"/>
              </a:rPr>
              <a:t>3. </a:t>
            </a:r>
            <a:r>
              <a:rPr lang="en-IN" sz="3600" b="1" dirty="0">
                <a:solidFill>
                  <a:schemeClr val="accent6">
                    <a:lumMod val="75000"/>
                  </a:schemeClr>
                </a:solidFill>
                <a:latin typeface="Georgia" pitchFamily="18" charset="0"/>
                <a:ea typeface="+mj-ea"/>
                <a:cs typeface="+mj-cs"/>
              </a:rPr>
              <a:t>Design a Mobile-Friendly </a:t>
            </a:r>
            <a:r>
              <a:rPr lang="en-IN" sz="3600" b="1" dirty="0" smtClean="0">
                <a:solidFill>
                  <a:schemeClr val="accent6">
                    <a:lumMod val="75000"/>
                  </a:schemeClr>
                </a:solidFill>
                <a:latin typeface="Georgia" pitchFamily="18" charset="0"/>
                <a:ea typeface="+mj-ea"/>
                <a:cs typeface="+mj-cs"/>
              </a:rPr>
              <a:t>Blog</a:t>
            </a:r>
            <a:endParaRPr lang="en-IN" sz="3600" b="1" dirty="0">
              <a:solidFill>
                <a:schemeClr val="accent6">
                  <a:lumMod val="75000"/>
                </a:schemeClr>
              </a:solidFill>
              <a:latin typeface="Georgia" pitchFamily="18" charset="0"/>
              <a:ea typeface="+mj-ea"/>
              <a:cs typeface="+mj-cs"/>
            </a:endParaRPr>
          </a:p>
        </p:txBody>
      </p:sp>
      <p:sp>
        <p:nvSpPr>
          <p:cNvPr id="9" name="Subtitle 3"/>
          <p:cNvSpPr txBox="1">
            <a:spLocks/>
          </p:cNvSpPr>
          <p:nvPr/>
        </p:nvSpPr>
        <p:spPr>
          <a:xfrm>
            <a:off x="685800" y="3276600"/>
            <a:ext cx="762000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ea typeface="Verdana" pitchFamily="34" charset="0"/>
                <a:cs typeface="Verdana" pitchFamily="34" charset="0"/>
              </a:rPr>
              <a:t>A responsive web design ensures your blog or website appears properly formatted on various mobile devices. You’ll also want to make sure your blog’s load times are in line with consumers’ expectations.</a:t>
            </a:r>
          </a:p>
          <a:p>
            <a:pPr>
              <a:spcBef>
                <a:spcPct val="20000"/>
              </a:spcBef>
            </a:pPr>
            <a:endParaRPr lang="en-IN" sz="2800" b="1" dirty="0" smtClean="0">
              <a:solidFill>
                <a:schemeClr val="accent5">
                  <a:lumMod val="75000"/>
                </a:schemeClr>
              </a:solidFill>
              <a:ea typeface="Verdana" pitchFamily="34" charset="0"/>
              <a:cs typeface="Verdana"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8" name="Title 2"/>
          <p:cNvSpPr txBox="1">
            <a:spLocks/>
          </p:cNvSpPr>
          <p:nvPr/>
        </p:nvSpPr>
        <p:spPr>
          <a:xfrm>
            <a:off x="685800" y="2130425"/>
            <a:ext cx="7772400" cy="993775"/>
          </a:xfrm>
          <a:prstGeom prst="rect">
            <a:avLst/>
          </a:prstGeom>
        </p:spPr>
        <p:txBody>
          <a:bodyPr vert="horz" lIns="91440" tIns="45720" rIns="91440" bIns="45720" rtlCol="0" anchor="ctr">
            <a:normAutofit/>
          </a:bodyPr>
          <a:lstStyle/>
          <a:p>
            <a:pPr lvl="0">
              <a:spcBef>
                <a:spcPct val="0"/>
              </a:spcBef>
              <a:defRPr/>
            </a:pPr>
            <a:r>
              <a:rPr lang="en-IN" sz="3600" b="1" dirty="0" smtClean="0">
                <a:solidFill>
                  <a:schemeClr val="accent6">
                    <a:lumMod val="75000"/>
                  </a:schemeClr>
                </a:solidFill>
                <a:latin typeface="Georgia" pitchFamily="18" charset="0"/>
                <a:ea typeface="+mj-ea"/>
                <a:cs typeface="+mj-cs"/>
              </a:rPr>
              <a:t>4. </a:t>
            </a:r>
            <a:r>
              <a:rPr lang="en-IN" sz="3600" b="1" dirty="0">
                <a:solidFill>
                  <a:schemeClr val="accent6">
                    <a:lumMod val="75000"/>
                  </a:schemeClr>
                </a:solidFill>
                <a:latin typeface="Georgia" pitchFamily="18" charset="0"/>
                <a:ea typeface="+mj-ea"/>
                <a:cs typeface="+mj-cs"/>
              </a:rPr>
              <a:t>Eliminate Message </a:t>
            </a:r>
            <a:r>
              <a:rPr lang="en-IN" sz="3600" b="1" dirty="0" smtClean="0">
                <a:solidFill>
                  <a:schemeClr val="accent6">
                    <a:lumMod val="75000"/>
                  </a:schemeClr>
                </a:solidFill>
                <a:latin typeface="Georgia" pitchFamily="18" charset="0"/>
                <a:ea typeface="+mj-ea"/>
                <a:cs typeface="+mj-cs"/>
              </a:rPr>
              <a:t>Fatigue</a:t>
            </a:r>
            <a:endParaRPr lang="en-IN" sz="3600" b="1" dirty="0">
              <a:solidFill>
                <a:schemeClr val="accent6">
                  <a:lumMod val="75000"/>
                </a:schemeClr>
              </a:solidFill>
              <a:latin typeface="Georgia" pitchFamily="18" charset="0"/>
              <a:ea typeface="+mj-ea"/>
              <a:cs typeface="+mj-cs"/>
            </a:endParaRPr>
          </a:p>
        </p:txBody>
      </p:sp>
      <p:sp>
        <p:nvSpPr>
          <p:cNvPr id="9" name="Subtitle 3"/>
          <p:cNvSpPr txBox="1">
            <a:spLocks/>
          </p:cNvSpPr>
          <p:nvPr/>
        </p:nvSpPr>
        <p:spPr>
          <a:xfrm>
            <a:off x="685800" y="3276600"/>
            <a:ext cx="7620000" cy="2362200"/>
          </a:xfrm>
          <a:prstGeom prst="rect">
            <a:avLst/>
          </a:prstGeom>
        </p:spPr>
        <p:txBody>
          <a:bodyPr vert="horz" lIns="91440" tIns="45720" rIns="91440" bIns="45720" rtlCol="0">
            <a:noAutofit/>
          </a:bodyPr>
          <a:lstStyle/>
          <a:p>
            <a:r>
              <a:rPr lang="en-IN" sz="2700" b="1" dirty="0" smtClean="0">
                <a:solidFill>
                  <a:schemeClr val="accent5">
                    <a:lumMod val="75000"/>
                  </a:schemeClr>
                </a:solidFill>
              </a:rPr>
              <a:t>As you put together your mobile social strategy, create a way to tailor your message to specific platforms that have the highest return for your brand.</a:t>
            </a:r>
          </a:p>
          <a:p>
            <a:r>
              <a:rPr lang="en-IN" sz="2700" b="1" dirty="0" smtClean="0">
                <a:solidFill>
                  <a:schemeClr val="accent5">
                    <a:lumMod val="75000"/>
                  </a:schemeClr>
                </a:solidFill>
              </a:rPr>
              <a:t>Avoid repetitive updates using a scheduling tool like Buffer or a dashboard such as </a:t>
            </a:r>
            <a:r>
              <a:rPr lang="en-IN" sz="2700" b="1" dirty="0" err="1" smtClean="0">
                <a:solidFill>
                  <a:schemeClr val="accent5">
                    <a:lumMod val="75000"/>
                  </a:schemeClr>
                </a:solidFill>
              </a:rPr>
              <a:t>SproutSocial</a:t>
            </a:r>
            <a:r>
              <a:rPr lang="en-IN" sz="2700" b="1" dirty="0" smtClean="0">
                <a:solidFill>
                  <a:schemeClr val="accent5">
                    <a:lumMod val="75000"/>
                  </a:schemeClr>
                </a:solidFill>
              </a:rPr>
              <a:t> or </a:t>
            </a:r>
            <a:r>
              <a:rPr lang="en-IN" sz="2700" b="1" dirty="0" err="1" smtClean="0">
                <a:solidFill>
                  <a:schemeClr val="accent5">
                    <a:lumMod val="75000"/>
                  </a:schemeClr>
                </a:solidFill>
              </a:rPr>
              <a:t>HootSuite</a:t>
            </a:r>
            <a:r>
              <a:rPr lang="en-IN" sz="2700" b="1" dirty="0" smtClean="0">
                <a:solidFill>
                  <a:schemeClr val="accent5">
                    <a:lumMod val="75000"/>
                  </a:schemeClr>
                </a:solidFill>
              </a:rPr>
              <a:t>.</a:t>
            </a:r>
            <a:endParaRPr lang="en-IN" sz="2700" b="1" dirty="0" smtClean="0">
              <a:solidFill>
                <a:schemeClr val="accent5">
                  <a:lumMod val="75000"/>
                </a:schemeClr>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8" name="Title 2"/>
          <p:cNvSpPr txBox="1">
            <a:spLocks/>
          </p:cNvSpPr>
          <p:nvPr/>
        </p:nvSpPr>
        <p:spPr>
          <a:xfrm>
            <a:off x="685800" y="2130425"/>
            <a:ext cx="7772400" cy="993775"/>
          </a:xfrm>
          <a:prstGeom prst="rect">
            <a:avLst/>
          </a:prstGeom>
        </p:spPr>
        <p:txBody>
          <a:bodyPr vert="horz" lIns="91440" tIns="45720" rIns="91440" bIns="45720" rtlCol="0" anchor="ctr">
            <a:normAutofit/>
          </a:bodyPr>
          <a:lstStyle/>
          <a:p>
            <a:pPr marL="0" lvl="1"/>
            <a:r>
              <a:rPr lang="en-IN" sz="3600" b="1" dirty="0" smtClean="0">
                <a:solidFill>
                  <a:schemeClr val="accent6">
                    <a:lumMod val="75000"/>
                  </a:schemeClr>
                </a:solidFill>
                <a:latin typeface="Georgia" pitchFamily="18" charset="0"/>
              </a:rPr>
              <a:t>5. </a:t>
            </a:r>
            <a:r>
              <a:rPr lang="en-IN" sz="3600" b="1" dirty="0" smtClean="0">
                <a:solidFill>
                  <a:schemeClr val="accent6">
                    <a:lumMod val="75000"/>
                  </a:schemeClr>
                </a:solidFill>
                <a:latin typeface="Georgia" pitchFamily="18" charset="0"/>
              </a:rPr>
              <a:t>Monitor Social On-the-Go</a:t>
            </a:r>
            <a:endParaRPr lang="en-IN" sz="3600" dirty="0">
              <a:solidFill>
                <a:schemeClr val="accent6">
                  <a:lumMod val="75000"/>
                </a:schemeClr>
              </a:solidFill>
              <a:latin typeface="Georgia" pitchFamily="18" charset="0"/>
            </a:endParaRPr>
          </a:p>
        </p:txBody>
      </p:sp>
      <p:sp>
        <p:nvSpPr>
          <p:cNvPr id="9" name="Subtitle 3"/>
          <p:cNvSpPr txBox="1">
            <a:spLocks/>
          </p:cNvSpPr>
          <p:nvPr/>
        </p:nvSpPr>
        <p:spPr>
          <a:xfrm>
            <a:off x="685800" y="3276600"/>
            <a:ext cx="762000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ea typeface="Verdana" pitchFamily="34" charset="0"/>
                <a:cs typeface="Verdana" pitchFamily="34" charset="0"/>
              </a:rPr>
              <a:t>Being able to monitor social channels on the go ensures that you don’t miss social mentions that you may need to jump on right away.</a:t>
            </a:r>
          </a:p>
          <a:p>
            <a:pPr>
              <a:spcBef>
                <a:spcPct val="20000"/>
              </a:spcBef>
            </a:pPr>
            <a:r>
              <a:rPr lang="en-IN" sz="2800" b="1" dirty="0" smtClean="0">
                <a:solidFill>
                  <a:schemeClr val="accent5">
                    <a:lumMod val="75000"/>
                  </a:schemeClr>
                </a:solidFill>
                <a:ea typeface="Verdana" pitchFamily="34" charset="0"/>
                <a:cs typeface="Verdana" pitchFamily="34" charset="0"/>
              </a:rPr>
              <a:t>Social listening tools like Mention have mobile apps that let you filter sources and create alerts</a:t>
            </a:r>
            <a:endParaRPr lang="en-IN" sz="2800" b="1" dirty="0" smtClean="0">
              <a:solidFill>
                <a:schemeClr val="accent5">
                  <a:lumMod val="75000"/>
                </a:schemeClr>
              </a:solidFill>
              <a:ea typeface="Verdana" pitchFamily="34" charset="0"/>
              <a:cs typeface="Verdana"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8" name="Title 2"/>
          <p:cNvSpPr txBox="1">
            <a:spLocks/>
          </p:cNvSpPr>
          <p:nvPr/>
        </p:nvSpPr>
        <p:spPr>
          <a:xfrm>
            <a:off x="685800" y="2130425"/>
            <a:ext cx="7772400" cy="993775"/>
          </a:xfrm>
          <a:prstGeom prst="rect">
            <a:avLst/>
          </a:prstGeom>
        </p:spPr>
        <p:txBody>
          <a:bodyPr vert="horz" lIns="91440" tIns="45720" rIns="91440" bIns="45720" rtlCol="0" anchor="ctr">
            <a:normAutofit fontScale="92500"/>
          </a:bodyPr>
          <a:lstStyle/>
          <a:p>
            <a:r>
              <a:rPr lang="en-IN" sz="3600" b="1" dirty="0" smtClean="0">
                <a:solidFill>
                  <a:schemeClr val="accent6">
                    <a:lumMod val="75000"/>
                  </a:schemeClr>
                </a:solidFill>
                <a:latin typeface="Georgia" pitchFamily="18" charset="0"/>
              </a:rPr>
              <a:t>6. </a:t>
            </a:r>
            <a:r>
              <a:rPr lang="en-IN" sz="3600" b="1" dirty="0" smtClean="0">
                <a:solidFill>
                  <a:schemeClr val="accent6">
                    <a:lumMod val="75000"/>
                  </a:schemeClr>
                </a:solidFill>
                <a:latin typeface="Georgia" pitchFamily="18" charset="0"/>
              </a:rPr>
              <a:t>Claim Your Local Google+ Page</a:t>
            </a:r>
          </a:p>
        </p:txBody>
      </p:sp>
      <p:sp>
        <p:nvSpPr>
          <p:cNvPr id="9" name="Subtitle 3"/>
          <p:cNvSpPr txBox="1">
            <a:spLocks/>
          </p:cNvSpPr>
          <p:nvPr/>
        </p:nvSpPr>
        <p:spPr>
          <a:xfrm>
            <a:off x="685800" y="3276600"/>
            <a:ext cx="762000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ea typeface="Verdana" pitchFamily="34" charset="0"/>
                <a:cs typeface="Verdana" pitchFamily="34" charset="0"/>
              </a:rPr>
              <a:t>Given that 79% of mobile phone owners and 81% of tablet owners use those devices for local searches, it makes sense to create or claim your local Google+ page and ensure that the listing has the correct information.</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TotalTime>
  <Words>486</Words>
  <Application>Microsoft Office PowerPoint</Application>
  <PresentationFormat>On-screen Show (4:3)</PresentationFormat>
  <Paragraphs>28</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Ashish Nikhanj</dc:creator>
  <cp:lastModifiedBy>Ashish Nikhanj</cp:lastModifiedBy>
  <cp:revision>4</cp:revision>
  <dcterms:created xsi:type="dcterms:W3CDTF">2016-12-19T19:59:54Z</dcterms:created>
  <dcterms:modified xsi:type="dcterms:W3CDTF">2016-12-19T20:36:26Z</dcterms:modified>
</cp:coreProperties>
</file>